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4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A4A"/>
    <a:srgbClr val="77D1D4"/>
    <a:srgbClr val="EF7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3" autoAdjust="0"/>
    <p:restoredTop sz="94660"/>
  </p:normalViewPr>
  <p:slideViewPr>
    <p:cSldViewPr snapToGrid="0">
      <p:cViewPr>
        <p:scale>
          <a:sx n="100" d="100"/>
          <a:sy n="100" d="100"/>
        </p:scale>
        <p:origin x="1756" y="16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>
            <a:extLst>
              <a:ext uri="{FF2B5EF4-FFF2-40B4-BE49-F238E27FC236}">
                <a16:creationId xmlns:a16="http://schemas.microsoft.com/office/drawing/2014/main" id="{8DB6AFB5-9526-41B7-A5F1-934F5E3FA83B}"/>
              </a:ext>
            </a:extLst>
          </p:cNvPr>
          <p:cNvSpPr/>
          <p:nvPr userDrawn="1"/>
        </p:nvSpPr>
        <p:spPr>
          <a:xfrm>
            <a:off x="5" y="2677995"/>
            <a:ext cx="12192513" cy="1012426"/>
          </a:xfrm>
          <a:prstGeom prst="rect">
            <a:avLst/>
          </a:prstGeom>
          <a:gradFill>
            <a:gsLst>
              <a:gs pos="100000">
                <a:srgbClr val="26B1B4"/>
              </a:gs>
              <a:gs pos="0">
                <a:srgbClr val="1C7F8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pic>
        <p:nvPicPr>
          <p:cNvPr id="59" name="Picture 6" descr="hashOverlay-FullResolve.png">
            <a:extLst>
              <a:ext uri="{FF2B5EF4-FFF2-40B4-BE49-F238E27FC236}">
                <a16:creationId xmlns:a16="http://schemas.microsoft.com/office/drawing/2014/main" id="{60FE180F-A6DF-4A54-893C-96E06D6A6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-1" r="72" b="84418"/>
          <a:stretch/>
        </p:blipFill>
        <p:spPr>
          <a:xfrm>
            <a:off x="1542" y="2677995"/>
            <a:ext cx="12190458" cy="1294916"/>
          </a:xfrm>
          <a:prstGeom prst="rect">
            <a:avLst/>
          </a:prstGeom>
        </p:spPr>
      </p:pic>
      <p:sp>
        <p:nvSpPr>
          <p:cNvPr id="60" name="Rectangle 8">
            <a:extLst>
              <a:ext uri="{FF2B5EF4-FFF2-40B4-BE49-F238E27FC236}">
                <a16:creationId xmlns:a16="http://schemas.microsoft.com/office/drawing/2014/main" id="{5670379B-7957-4968-95AE-B64C0C953950}"/>
              </a:ext>
            </a:extLst>
          </p:cNvPr>
          <p:cNvSpPr/>
          <p:nvPr userDrawn="1"/>
        </p:nvSpPr>
        <p:spPr>
          <a:xfrm>
            <a:off x="-1" y="2810007"/>
            <a:ext cx="11091415" cy="747361"/>
          </a:xfrm>
          <a:prstGeom prst="rect">
            <a:avLst/>
          </a:prstGeom>
          <a:solidFill>
            <a:srgbClr val="134F52"/>
          </a:solidFill>
          <a:ln w="12700" cap="flat" cmpd="sng" algn="ctr">
            <a:noFill/>
            <a:prstDash val="solid"/>
          </a:ln>
          <a:effectLst/>
        </p:spPr>
      </p:sp>
      <p:pic>
        <p:nvPicPr>
          <p:cNvPr id="61" name="Picture 6" descr="HD-ShadowLong.png">
            <a:extLst>
              <a:ext uri="{FF2B5EF4-FFF2-40B4-BE49-F238E27FC236}">
                <a16:creationId xmlns:a16="http://schemas.microsoft.com/office/drawing/2014/main" id="{02895EEF-A553-4F66-8976-502C2AB1D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" y="3549198"/>
            <a:ext cx="11161959" cy="2759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4363E3-1C47-4F3E-AB2A-E9533DFC4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6" y="1122363"/>
            <a:ext cx="10028764" cy="2387600"/>
          </a:xfrm>
        </p:spPr>
        <p:txBody>
          <a:bodyPr anchor="b"/>
          <a:lstStyle>
            <a:lvl1pPr algn="l">
              <a:defRPr lang="de-DE" sz="3600" b="1" kern="1200" dirty="0" smtClean="0">
                <a:blipFill dpi="0" rotWithShape="1">
                  <a:blip r:embed="rId4"/>
                  <a:srcRect/>
                  <a:tile tx="0" ty="0" sx="100000" sy="100000" flip="none" algn="tl"/>
                </a:blip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BAFF7B-A84F-4131-932F-5B4A2FD77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6" y="3972910"/>
            <a:ext cx="10028764" cy="1284889"/>
          </a:xfrm>
        </p:spPr>
        <p:txBody>
          <a:bodyPr/>
          <a:lstStyle>
            <a:lvl1pPr marL="0" indent="0" algn="l">
              <a:buNone/>
              <a:defRPr lang="de-DE" sz="2400" kern="1200" dirty="0" smtClean="0">
                <a:solidFill>
                  <a:srgbClr val="EF7A44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032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CF77B-F4C8-4A51-9687-EFD6F359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DE7CB7F-A317-4E77-A137-C5AF41EA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5BDF90-0967-4743-9BE7-82F6FF35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4E6C8D-799B-4B23-AD11-0DAFE193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948C37-B71A-4711-ADA7-F314CAFC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4855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1A0E35-D147-4DC1-9FEA-ADCD08258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DFD6E6A-8BDF-44B8-86FE-FC9948DDC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918DA6-399F-4E5A-9E51-921F45DF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052438-8265-4A8E-9B68-FF02B2E6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F7DF9B-3B26-4AB4-A59F-50C33B56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447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AAD32ACA-D8FE-45B5-9A1B-359426866DD9}"/>
              </a:ext>
            </a:extLst>
          </p:cNvPr>
          <p:cNvSpPr/>
          <p:nvPr userDrawn="1"/>
        </p:nvSpPr>
        <p:spPr>
          <a:xfrm>
            <a:off x="-1" y="-26327"/>
            <a:ext cx="12192001" cy="1012426"/>
          </a:xfrm>
          <a:prstGeom prst="rect">
            <a:avLst/>
          </a:prstGeom>
          <a:gradFill>
            <a:gsLst>
              <a:gs pos="100000">
                <a:srgbClr val="26B1B4"/>
              </a:gs>
              <a:gs pos="0">
                <a:srgbClr val="1C7F8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pic>
        <p:nvPicPr>
          <p:cNvPr id="40" name="Picture 6" descr="hashOverlay-FullResolve.png">
            <a:extLst>
              <a:ext uri="{FF2B5EF4-FFF2-40B4-BE49-F238E27FC236}">
                <a16:creationId xmlns:a16="http://schemas.microsoft.com/office/drawing/2014/main" id="{E23C724B-D3CE-4217-95B9-D3163A7B1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-1" r="72" b="84418"/>
          <a:stretch/>
        </p:blipFill>
        <p:spPr>
          <a:xfrm>
            <a:off x="-4" y="-24916"/>
            <a:ext cx="12192004" cy="129491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3840D6-6664-4233-89C0-85673B49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0030" y="1301825"/>
            <a:ext cx="613834" cy="365125"/>
          </a:xfrm>
        </p:spPr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1238452-BFE3-4EAE-9E0E-D4EBCC534924}"/>
              </a:ext>
            </a:extLst>
          </p:cNvPr>
          <p:cNvSpPr txBox="1"/>
          <p:nvPr userDrawn="1"/>
        </p:nvSpPr>
        <p:spPr>
          <a:xfrm>
            <a:off x="8834791" y="964039"/>
            <a:ext cx="3312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rgbClr val="229B9E"/>
                </a:solidFill>
                <a:latin typeface="Raleway" panose="020B0503030101060003" pitchFamily="34" charset="0"/>
              </a:rPr>
              <a:t>feel-ok.ch | </a:t>
            </a:r>
            <a:r>
              <a:rPr lang="de-CH" sz="1600" dirty="0">
                <a:solidFill>
                  <a:srgbClr val="EF7A44"/>
                </a:solidFill>
                <a:latin typeface="Raleway" panose="020B0503030101060003" pitchFamily="34" charset="0"/>
              </a:rPr>
              <a:t>Seit 20 Jahren </a:t>
            </a:r>
            <a:r>
              <a:rPr lang="de-CH" sz="1600" dirty="0">
                <a:solidFill>
                  <a:srgbClr val="229B9E"/>
                </a:solidFill>
                <a:latin typeface="Raleway" panose="020B0503030101060003" pitchFamily="34" charset="0"/>
              </a:rPr>
              <a:t>online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7F7B0ED-1C5B-49D7-A043-8B693B62A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1434739"/>
            <a:ext cx="11416455" cy="5127170"/>
          </a:xfrm>
        </p:spPr>
        <p:txBody>
          <a:bodyPr/>
          <a:lstStyle>
            <a:lvl1pPr marL="228605" indent="-228605"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>
                <a:latin typeface="Raleway" panose="020B0503030101060003" pitchFamily="34" charset="0"/>
              </a:defRPr>
            </a:lvl1pPr>
            <a:lvl2pPr marL="800116" indent="-342907"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>
                <a:latin typeface="Raleway" panose="020B0503030101060003" pitchFamily="34" charset="0"/>
              </a:defRPr>
            </a:lvl2pPr>
            <a:lvl3pPr marL="1143023" indent="-228605"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>
                <a:latin typeface="Raleway" panose="020B0503030101060003" pitchFamily="34" charset="0"/>
              </a:defRPr>
            </a:lvl3pPr>
            <a:lvl4pPr>
              <a:defRPr sz="1600"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EED14894-42C1-4419-8089-EFC66A878017}"/>
              </a:ext>
            </a:extLst>
          </p:cNvPr>
          <p:cNvSpPr/>
          <p:nvPr userDrawn="1"/>
        </p:nvSpPr>
        <p:spPr>
          <a:xfrm>
            <a:off x="-3" y="89754"/>
            <a:ext cx="11294195" cy="747361"/>
          </a:xfrm>
          <a:prstGeom prst="rect">
            <a:avLst/>
          </a:prstGeom>
          <a:solidFill>
            <a:srgbClr val="134F52"/>
          </a:solidFill>
          <a:ln w="12700" cap="flat" cmpd="sng" algn="ctr">
            <a:noFill/>
            <a:prstDash val="solid"/>
          </a:ln>
          <a:effectLst/>
        </p:spPr>
      </p:sp>
      <p:pic>
        <p:nvPicPr>
          <p:cNvPr id="42" name="Picture 6" descr="HD-ShadowLong.png">
            <a:extLst>
              <a:ext uri="{FF2B5EF4-FFF2-40B4-BE49-F238E27FC236}">
                <a16:creationId xmlns:a16="http://schemas.microsoft.com/office/drawing/2014/main" id="{BC4829AE-D65C-4633-BE0D-ABAE81D11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9628"/>
            <a:ext cx="11235956" cy="275942"/>
          </a:xfrm>
          <a:prstGeom prst="rect">
            <a:avLst/>
          </a:prstGeom>
        </p:spPr>
      </p:pic>
      <p:sp>
        <p:nvSpPr>
          <p:cNvPr id="43" name="Rectangle 10">
            <a:extLst>
              <a:ext uri="{FF2B5EF4-FFF2-40B4-BE49-F238E27FC236}">
                <a16:creationId xmlns:a16="http://schemas.microsoft.com/office/drawing/2014/main" id="{F5ACCA3B-3CDA-4AA8-9496-D9332C010A21}"/>
              </a:ext>
            </a:extLst>
          </p:cNvPr>
          <p:cNvSpPr/>
          <p:nvPr userDrawn="1"/>
        </p:nvSpPr>
        <p:spPr>
          <a:xfrm>
            <a:off x="11478939" y="89753"/>
            <a:ext cx="528320" cy="742143"/>
          </a:xfrm>
          <a:prstGeom prst="rect">
            <a:avLst/>
          </a:prstGeom>
          <a:solidFill>
            <a:srgbClr val="134F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15" descr="HD-ShadowShort.png">
            <a:extLst>
              <a:ext uri="{FF2B5EF4-FFF2-40B4-BE49-F238E27FC236}">
                <a16:creationId xmlns:a16="http://schemas.microsoft.com/office/drawing/2014/main" id="{EF14FDB2-F5F6-4DDF-855C-C687D7FC6F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2"/>
          <a:stretch/>
        </p:blipFill>
        <p:spPr>
          <a:xfrm>
            <a:off x="11478936" y="825618"/>
            <a:ext cx="528320" cy="14427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74F59020-3C9C-40CC-A9E4-F4DF6E9B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26" y="104899"/>
            <a:ext cx="11126635" cy="747361"/>
          </a:xfrm>
        </p:spPr>
        <p:txBody>
          <a:bodyPr>
            <a:normAutofit/>
          </a:bodyPr>
          <a:lstStyle>
            <a:lvl1pPr>
              <a:defRPr sz="3200" b="1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Raleway" panose="020B0503030101060003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3F4138FD-5F51-40C9-955A-D32F808A5BBF}"/>
              </a:ext>
            </a:extLst>
          </p:cNvPr>
          <p:cNvSpPr txBox="1">
            <a:spLocks/>
          </p:cNvSpPr>
          <p:nvPr userDrawn="1"/>
        </p:nvSpPr>
        <p:spPr>
          <a:xfrm>
            <a:off x="11486045" y="241031"/>
            <a:ext cx="507819" cy="41886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800" b="1" kern="1200">
                <a:blipFill dpi="0" rotWithShape="1">
                  <a:blip r:embed="rId5">
                    <a:alphaModFix amt="70000"/>
                  </a:blip>
                  <a:srcRect/>
                  <a:tile tx="0" ty="0" sx="100000" sy="100000" flip="none" algn="tl"/>
                </a:blip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BC554-27F8-4FEF-B36D-1B0B76B39711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953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18E49-20DC-4587-8D35-BC951135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64C052-4D8E-41A5-9D14-BDC930A6F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3DA92B-0C12-47DC-855F-D95EBF11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4767D1-067C-45C3-B678-1558316E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3C6E41-9CDB-4862-A611-E23EF4CA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46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65DDF-501D-47F8-B2ED-F02D8D77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161616-F614-4331-8508-CAF87262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3A5FBC-0FD1-4547-8422-25358FCB0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C83A58-EB5F-4BD6-8E9B-9095BAF8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BEB142-0411-4CD8-830B-DA046432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D8AD21-6AA0-4FA8-939C-B8D0E316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930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B0F05-7808-47D7-8D30-09D988F6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1E7E0-95EC-480F-9E7A-D7F634A7F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0C1AFE-DB4F-4D65-8CFE-94673FDB6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33B472-AAEF-4E1F-B032-AF6ABB8B2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AA9D4E9-98BD-41D8-805B-EE1C1A44F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3718784-F0D1-428E-891F-6041D800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02B0AD1-DDDE-4BA8-A345-69099909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E90926-2F80-4206-9CAC-FCA218AD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648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D3A2D-62DD-478B-A750-6DA81291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2CE4B0-62F6-474A-88D4-5D3B2369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14069D-3716-4F7C-B41A-025B67BF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80D88-6724-4B51-9722-AC72EA9B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956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E4F1F3-2ED8-477D-81F3-20D57890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62ADA7-5F36-487D-8062-B35FEC2C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044702-A25F-48D2-8A0A-0912C0C6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44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35DA4-1A95-4FA1-8793-3DD41466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38692-66BB-4959-9B75-01A46072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F5EB78-1567-4EAD-A52A-2A690A267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55D500-329E-419F-A0D4-71EF6D61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75B907-39CA-471A-8631-597424F6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C54E32-A050-4CBB-A1D7-228D7062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918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AAEBE-8E2A-43EE-9557-A05A4A09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73C9455-5A36-4DEC-86D1-596FB57B8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3BE1E8-5A70-432F-ACF1-923C33610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7BE595-8459-471E-9D88-8FA43833B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6932A9-2396-4B83-A9CB-D4F138807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45FED7-B36F-4150-A139-3D149817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299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0457A6-ACFA-4BFC-8C8E-D84970941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ED3E0-AF13-467A-84A6-72D2C9F33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088E7F-39DC-430B-8338-223963A9C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87E9E-918D-40B7-9B27-BEE4853A6C2E}" type="datetimeFigureOut">
              <a:rPr lang="de-CH" smtClean="0"/>
              <a:t>26.07.2019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DF3521-B500-4C55-BF1E-04991AF92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08699A-F76A-4F04-AE07-2185DF10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60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ACD70-EECE-4DDB-AF2D-6CA9983D3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6" y="1122363"/>
            <a:ext cx="10028764" cy="2387600"/>
          </a:xfrm>
        </p:spPr>
        <p:txBody>
          <a:bodyPr/>
          <a:lstStyle/>
          <a:p>
            <a:r>
              <a:rPr lang="de-CH" dirty="0"/>
              <a:t>feel-ok.ch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9045FD-4587-4081-9796-F23210E34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Einsatz mit Jugendlichen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F4B127-94B2-46B5-8948-462C4E55B9F3}"/>
              </a:ext>
            </a:extLst>
          </p:cNvPr>
          <p:cNvSpPr txBox="1"/>
          <p:nvPr/>
        </p:nvSpPr>
        <p:spPr>
          <a:xfrm>
            <a:off x="4042377" y="291366"/>
            <a:ext cx="7632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 dirty="0">
                <a:solidFill>
                  <a:srgbClr val="28B1B4"/>
                </a:solidFill>
                <a:latin typeface="Raleway" panose="020B0503030101060003" pitchFamily="34" charset="0"/>
              </a:rPr>
              <a:t>Schweizerische Gesundheitsstiftung RADIX</a:t>
            </a:r>
          </a:p>
          <a:p>
            <a:pPr algn="r"/>
            <a:r>
              <a:rPr lang="de-CH" sz="2000" dirty="0">
                <a:solidFill>
                  <a:srgbClr val="28B1B4"/>
                </a:solidFill>
                <a:latin typeface="Raleway" panose="020B0503030101060003" pitchFamily="34" charset="0"/>
              </a:rPr>
              <a:t>Pfingstweidstrasse 10</a:t>
            </a:r>
          </a:p>
          <a:p>
            <a:pPr algn="r"/>
            <a:r>
              <a:rPr lang="de-CH" sz="2000" dirty="0">
                <a:solidFill>
                  <a:srgbClr val="28B1B4"/>
                </a:solidFill>
                <a:latin typeface="Raleway" panose="020B0503030101060003" pitchFamily="34" charset="0"/>
              </a:rPr>
              <a:t>8005 Zürich</a:t>
            </a:r>
          </a:p>
        </p:txBody>
      </p:sp>
      <p:pic>
        <p:nvPicPr>
          <p:cNvPr id="6" name="Grafik 5" descr="Ein Bild, das draußen, Baum, Straße, Himmel enthält.&#10;&#10;Automatisch generierte Beschreibung">
            <a:extLst>
              <a:ext uri="{FF2B5EF4-FFF2-40B4-BE49-F238E27FC236}">
                <a16:creationId xmlns:a16="http://schemas.microsoft.com/office/drawing/2014/main" id="{80A9DB44-76FF-4F65-91E0-DDBD45EE6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7"/>
          <a:stretch/>
        </p:blipFill>
        <p:spPr>
          <a:xfrm>
            <a:off x="6220275" y="1403432"/>
            <a:ext cx="5362119" cy="5233089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349131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/+bestellung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4737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Picture 4" descr="https://www.feel-ok.ch/images/themen/werbematerialien/fk_2019_vordereSeite.png">
            <a:extLst>
              <a:ext uri="{FF2B5EF4-FFF2-40B4-BE49-F238E27FC236}">
                <a16:creationId xmlns:a16="http://schemas.microsoft.com/office/drawing/2014/main" id="{9AC1C2F9-B2AA-4A8C-BDC2-BEB84F83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71" y="1516233"/>
            <a:ext cx="3591952" cy="2565680"/>
          </a:xfrm>
          <a:prstGeom prst="rect">
            <a:avLst/>
          </a:prstGeom>
          <a:noFill/>
          <a:ln>
            <a:solidFill>
              <a:srgbClr val="134F5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86AB7F-76FD-49C6-B70A-56C85403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/>
          <a:stretch/>
        </p:blipFill>
        <p:spPr>
          <a:xfrm>
            <a:off x="7544870" y="4379449"/>
            <a:ext cx="3591952" cy="2228179"/>
          </a:xfrm>
          <a:prstGeom prst="rect">
            <a:avLst/>
          </a:prstGeom>
          <a:ln>
            <a:solidFill>
              <a:srgbClr val="134F52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9B1D315-4179-4559-A968-DB24CFEA2063}"/>
              </a:ext>
            </a:extLst>
          </p:cNvPr>
          <p:cNvSpPr txBox="1"/>
          <p:nvPr/>
        </p:nvSpPr>
        <p:spPr>
          <a:xfrm>
            <a:off x="7443211" y="4052928"/>
            <a:ext cx="218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>
                <a:solidFill>
                  <a:srgbClr val="EF7A44"/>
                </a:solidFill>
                <a:latin typeface="Raleway" panose="020B0503030101060003"/>
              </a:rPr>
              <a:t>Fragekarten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48B455F-10DF-486E-A211-9F664D88BC1C}"/>
              </a:ext>
            </a:extLst>
          </p:cNvPr>
          <p:cNvSpPr txBox="1"/>
          <p:nvPr/>
        </p:nvSpPr>
        <p:spPr>
          <a:xfrm>
            <a:off x="7438131" y="6561908"/>
            <a:ext cx="218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>
                <a:solidFill>
                  <a:srgbClr val="EF7A44"/>
                </a:solidFill>
                <a:latin typeface="Raleway" panose="020B0503030101060003"/>
              </a:rPr>
              <a:t>Flyers</a:t>
            </a:r>
          </a:p>
        </p:txBody>
      </p:sp>
      <p:pic>
        <p:nvPicPr>
          <p:cNvPr id="13" name="Picture 2" descr="https://www.feel-ok.ch/images/themen/werbematerialien/vk_job.png">
            <a:extLst>
              <a:ext uri="{FF2B5EF4-FFF2-40B4-BE49-F238E27FC236}">
                <a16:creationId xmlns:a16="http://schemas.microsoft.com/office/drawing/2014/main" id="{339EF680-835D-4A4F-9549-C85CEF1B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40" y="1516233"/>
            <a:ext cx="1741635" cy="1106814"/>
          </a:xfrm>
          <a:prstGeom prst="rect">
            <a:avLst/>
          </a:prstGeom>
          <a:noFill/>
          <a:ln>
            <a:solidFill>
              <a:srgbClr val="134F5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7D335E5-EE39-4B2B-9524-E9689B89897B}"/>
              </a:ext>
            </a:extLst>
          </p:cNvPr>
          <p:cNvSpPr txBox="1"/>
          <p:nvPr/>
        </p:nvSpPr>
        <p:spPr>
          <a:xfrm>
            <a:off x="5482709" y="2566748"/>
            <a:ext cx="218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>
                <a:solidFill>
                  <a:srgbClr val="EF7A44"/>
                </a:solidFill>
                <a:latin typeface="Raleway" panose="020B0503030101060003"/>
              </a:rPr>
              <a:t>Visitenkarten</a:t>
            </a:r>
          </a:p>
        </p:txBody>
      </p:sp>
    </p:spTree>
    <p:extLst>
      <p:ext uri="{BB962C8B-B14F-4D97-AF65-F5344CB8AC3E}">
        <p14:creationId xmlns:p14="http://schemas.microsoft.com/office/powerpoint/2010/main" val="27387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/alles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225615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196100-3DC1-4A1E-8E5A-34021659B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642" y="1511999"/>
            <a:ext cx="4904415" cy="5241102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2306640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Am Ende jedes Artikels</a:t>
            </a:r>
            <a:endParaRPr lang="de-CH" sz="2800" dirty="0">
              <a:solidFill>
                <a:srgbClr val="134F52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188620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10C8A1D-08A0-4619-9476-835A83BC9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801" y="1511998"/>
            <a:ext cx="5147450" cy="5186416"/>
          </a:xfrm>
          <a:prstGeom prst="rect">
            <a:avLst/>
          </a:prstGeom>
          <a:ln>
            <a:solidFill>
              <a:srgbClr val="0A4A4A"/>
            </a:solidFill>
          </a:ln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F218DC4-8C3F-4352-9EB9-0B68685BAAFD}"/>
              </a:ext>
            </a:extLst>
          </p:cNvPr>
          <p:cNvCxnSpPr/>
          <p:nvPr/>
        </p:nvCxnSpPr>
        <p:spPr>
          <a:xfrm flipV="1">
            <a:off x="11153143" y="5925368"/>
            <a:ext cx="0" cy="567267"/>
          </a:xfrm>
          <a:prstGeom prst="straightConnector1">
            <a:avLst/>
          </a:prstGeom>
          <a:ln w="101600">
            <a:solidFill>
              <a:srgbClr val="EF7A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77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/sprint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25847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AC9AC4-8F3F-4BBE-989B-B69087E41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02" y="1511999"/>
            <a:ext cx="3580422" cy="3613199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232F566-29F5-498D-B1E6-7ADD7BB2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02" y="5289549"/>
            <a:ext cx="1651085" cy="1155759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1667468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/+rundbrief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2775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FFC457F-9175-4658-A2AB-A14C3D98F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10"/>
          <a:stretch/>
        </p:blipFill>
        <p:spPr>
          <a:xfrm>
            <a:off x="7556401" y="1511999"/>
            <a:ext cx="3580422" cy="5204667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169415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/infoquest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3467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Programme | INFO QUEST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8382657-FEB2-444B-9030-48B830144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43" y="5276710"/>
            <a:ext cx="1663786" cy="1155759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3167D2F-D62C-47BA-8438-4C4E14C1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21" y="5276710"/>
            <a:ext cx="1663786" cy="1155759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32E443A-092F-4171-9447-74F40236F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965" y="5276710"/>
            <a:ext cx="1657435" cy="1162110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222FBA4-8E36-456D-A66E-C6A48E881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916" y="1512000"/>
            <a:ext cx="4636062" cy="5258263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1059128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Mehr als 100 Arbeitsblätter für die Schule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/arbeitsblaetter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664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432742-7D74-4C78-B206-8932EA258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63"/>
          <a:stretch/>
        </p:blipFill>
        <p:spPr>
          <a:xfrm>
            <a:off x="7393699" y="1512000"/>
            <a:ext cx="3499434" cy="5240498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340811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Mehr als 100 Arbeitsblätter für die Schule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/arbeitsblaetter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Ein Bild, das Person, Laptop, Tisch, drinnen enthält.&#10;&#10;Automatisch generierte Beschreibung">
            <a:extLst>
              <a:ext uri="{FF2B5EF4-FFF2-40B4-BE49-F238E27FC236}">
                <a16:creationId xmlns:a16="http://schemas.microsoft.com/office/drawing/2014/main" id="{0CFEDFB1-44B9-4E36-9F39-5F0117BBA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1" y="2196000"/>
            <a:ext cx="6147275" cy="4610456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210179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Interaktive Methoden zur Jugendförderung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/methoden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2521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A4DE32-D241-4ED5-B738-C6CD52B95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0" t="18345" r="17476" b="5286"/>
          <a:stretch/>
        </p:blipFill>
        <p:spPr>
          <a:xfrm>
            <a:off x="6756400" y="1512000"/>
            <a:ext cx="5072250" cy="3684796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2604170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Lehrplan 21 | Nützliche Instrumente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/lehrplan21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272671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FD17F6-19D8-4121-94E5-B2EC7D33F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38"/>
          <a:stretch/>
        </p:blipFill>
        <p:spPr>
          <a:xfrm>
            <a:off x="7048500" y="1511999"/>
            <a:ext cx="4272671" cy="5205449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316496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0228159-BA46-4636-B149-04626B32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Ansprechgruppen</a:t>
            </a:r>
          </a:p>
        </p:txBody>
      </p:sp>
      <p:pic>
        <p:nvPicPr>
          <p:cNvPr id="4" name="Grafik 3" descr="Ein Bild, das Person, Frau, drinnen, Tisch enthält.&#10;&#10;Automatisch generierte Beschreibung">
            <a:extLst>
              <a:ext uri="{FF2B5EF4-FFF2-40B4-BE49-F238E27FC236}">
                <a16:creationId xmlns:a16="http://schemas.microsoft.com/office/drawing/2014/main" id="{0BAB7EC8-F325-4581-A0A8-EC4FA4026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19" y="1440000"/>
            <a:ext cx="8781161" cy="5182272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439367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«The best of…» für Jugendliche | Cool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/cool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029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4A6B0D-069E-4BF1-B851-0434757D1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04" b="5500"/>
          <a:stretch/>
        </p:blipFill>
        <p:spPr>
          <a:xfrm>
            <a:off x="7481083" y="1512000"/>
            <a:ext cx="3719534" cy="5239250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521629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Handbuch | Vorschläge von Lehrpersonen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/handbuch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410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A78EDD-4FF2-4AE0-AA53-73839BD64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873" y="1512000"/>
            <a:ext cx="3591952" cy="4879124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4029065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Auch für junge Erwachsene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/alles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Ein Bild, das Person, draußen, Himmel, Frau enthält.&#10;&#10;Automatisch generierte Beschreibung">
            <a:extLst>
              <a:ext uri="{FF2B5EF4-FFF2-40B4-BE49-F238E27FC236}">
                <a16:creationId xmlns:a16="http://schemas.microsoft.com/office/drawing/2014/main" id="{014FBB85-B198-4036-9DD6-6F4051C19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98" y="2248835"/>
            <a:ext cx="6756402" cy="4504266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376029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Beiträge Jugendlicher für Jugendliche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/checkout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29657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7D7C571-C2D5-4AC2-B2F0-F4395B815021}"/>
              </a:ext>
            </a:extLst>
          </p:cNvPr>
          <p:cNvGrpSpPr/>
          <p:nvPr/>
        </p:nvGrpSpPr>
        <p:grpSpPr>
          <a:xfrm>
            <a:off x="7236254" y="1512000"/>
            <a:ext cx="4209188" cy="4680385"/>
            <a:chOff x="4635709" y="1650565"/>
            <a:chExt cx="4209188" cy="468038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BEBA996-C539-4388-B768-E7AB3122F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6093" y="1650565"/>
              <a:ext cx="4208804" cy="1208410"/>
            </a:xfrm>
            <a:prstGeom prst="rect">
              <a:avLst/>
            </a:prstGeom>
            <a:ln>
              <a:solidFill>
                <a:srgbClr val="134F52"/>
              </a:solidFill>
            </a:ln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16F9F60-45A5-4E24-B455-44A8E26F6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5709" y="2728318"/>
              <a:ext cx="4209187" cy="3602632"/>
            </a:xfrm>
            <a:prstGeom prst="rect">
              <a:avLst/>
            </a:prstGeom>
            <a:ln>
              <a:solidFill>
                <a:srgbClr val="134F5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77966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Flyers, Fragekarten und Visitenkarten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/+bestellung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537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Picture 4" descr="https://www.feel-ok.ch/images/themen/werbematerialien/fk_2019_vordereSeite.png">
            <a:extLst>
              <a:ext uri="{FF2B5EF4-FFF2-40B4-BE49-F238E27FC236}">
                <a16:creationId xmlns:a16="http://schemas.microsoft.com/office/drawing/2014/main" id="{9AC1C2F9-B2AA-4A8C-BDC2-BEB84F83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71" y="1516233"/>
            <a:ext cx="3591952" cy="2565680"/>
          </a:xfrm>
          <a:prstGeom prst="rect">
            <a:avLst/>
          </a:prstGeom>
          <a:noFill/>
          <a:ln>
            <a:solidFill>
              <a:srgbClr val="134F5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86AB7F-76FD-49C6-B70A-56C85403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/>
          <a:stretch/>
        </p:blipFill>
        <p:spPr>
          <a:xfrm>
            <a:off x="7544870" y="4379449"/>
            <a:ext cx="3591952" cy="2228179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13" name="Picture 2" descr="https://www.feel-ok.ch/images/themen/werbematerialien/vk_job.png">
            <a:extLst>
              <a:ext uri="{FF2B5EF4-FFF2-40B4-BE49-F238E27FC236}">
                <a16:creationId xmlns:a16="http://schemas.microsoft.com/office/drawing/2014/main" id="{339EF680-835D-4A4F-9549-C85CEF1B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40" y="1516233"/>
            <a:ext cx="1741635" cy="1106814"/>
          </a:xfrm>
          <a:prstGeom prst="rect">
            <a:avLst/>
          </a:prstGeom>
          <a:noFill/>
          <a:ln>
            <a:solidFill>
              <a:srgbClr val="134F5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67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Export-Funktion für Artikel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Um Artikel in Word zu bearbeiten</a:t>
            </a:r>
            <a:endParaRPr lang="de-CH" sz="2800" dirty="0">
              <a:solidFill>
                <a:srgbClr val="134F52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245769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49B7564-7A28-46E0-86A7-18EFF15CC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801" y="1511998"/>
            <a:ext cx="5147450" cy="5186416"/>
          </a:xfrm>
          <a:prstGeom prst="rect">
            <a:avLst/>
          </a:prstGeom>
          <a:ln>
            <a:solidFill>
              <a:srgbClr val="0A4A4A"/>
            </a:solidFill>
          </a:ln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02C3E0B-1E3F-4642-97A3-62459B30902D}"/>
              </a:ext>
            </a:extLst>
          </p:cNvPr>
          <p:cNvCxnSpPr/>
          <p:nvPr/>
        </p:nvCxnSpPr>
        <p:spPr>
          <a:xfrm flipV="1">
            <a:off x="11153143" y="5925368"/>
            <a:ext cx="0" cy="567267"/>
          </a:xfrm>
          <a:prstGeom prst="straightConnector1">
            <a:avLst/>
          </a:prstGeom>
          <a:ln w="101600">
            <a:solidFill>
              <a:srgbClr val="EF7A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937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Das Umfragetool SPRINT | In Kürze wissen, was Sache ist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/sprint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27117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EF7A4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AC9AC4-8F3F-4BBE-989B-B69087E41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02" y="1511999"/>
            <a:ext cx="3580422" cy="3613199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232F566-29F5-498D-B1E6-7ADD7BB2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02" y="5289549"/>
            <a:ext cx="1651085" cy="1155759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2641335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Ressourcen für Jugendliche und für Erwachsene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/infoquest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04868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</a:t>
            </a:r>
            <a:r>
              <a:rPr lang="de-CH" dirty="0">
                <a:solidFill>
                  <a:srgbClr val="EF7A44"/>
                </a:solidFill>
              </a:rPr>
              <a:t>INFO QUEST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8382657-FEB2-444B-9030-48B830144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43" y="5276710"/>
            <a:ext cx="1663786" cy="1155759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3167D2F-D62C-47BA-8438-4C4E14C1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21" y="5276710"/>
            <a:ext cx="1663786" cy="1155759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32E443A-092F-4171-9447-74F40236F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965" y="5276710"/>
            <a:ext cx="1657435" cy="1162110"/>
          </a:xfrm>
          <a:prstGeom prst="rect">
            <a:avLst/>
          </a:prstGeom>
          <a:ln>
            <a:solidFill>
              <a:srgbClr val="134F52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A433791-1A09-4725-96E1-D8CB07780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916" y="1512000"/>
            <a:ext cx="4636062" cy="5258263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4109906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B94B7CC-B00A-4059-9DBA-79DA3D006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4400"/>
            <a:ext cx="11416455" cy="4269559"/>
          </a:xfrm>
        </p:spPr>
        <p:txBody>
          <a:bodyPr/>
          <a:lstStyle/>
          <a:p>
            <a:r>
              <a:rPr lang="de-CH" dirty="0"/>
              <a:t>Hintergrundinformationen für Tempo-Leser/-innen</a:t>
            </a:r>
          </a:p>
          <a:p>
            <a:r>
              <a:rPr lang="de-CH" dirty="0"/>
              <a:t>Die Strategie von feel-ok.ch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E0164D-CFFE-4259-BE6D-2291EDB0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Weitere Videos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B2B5C52-5D22-43B5-8DF3-82705216AC90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/onlineVortraege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2588F23-9B17-4E64-B011-D8D1E27F50DD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1983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938984-719C-4C3F-88A9-EC042B66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40F8EC-336E-4F15-A14D-72A3BA97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7221" r="5851" b="7284"/>
          <a:stretch/>
        </p:blipFill>
        <p:spPr>
          <a:xfrm>
            <a:off x="1199486" y="1721048"/>
            <a:ext cx="8960514" cy="431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5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/arbeitsblaetter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8547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432742-7D74-4C78-B206-8932EA258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63"/>
          <a:stretch/>
        </p:blipFill>
        <p:spPr>
          <a:xfrm>
            <a:off x="7393699" y="1512000"/>
            <a:ext cx="3499434" cy="5240498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310360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/methoden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029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A4DE32-D241-4ED5-B738-C6CD52B95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0" t="18345" r="17476" b="5286"/>
          <a:stretch/>
        </p:blipFill>
        <p:spPr>
          <a:xfrm>
            <a:off x="6756400" y="1512000"/>
            <a:ext cx="5072250" cy="3684796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38579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/lehrplan21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283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0F4D9D4-6602-438D-A54A-EC66D99BB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38"/>
          <a:stretch/>
        </p:blipFill>
        <p:spPr>
          <a:xfrm>
            <a:off x="7048500" y="1511999"/>
            <a:ext cx="4272671" cy="5205449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422183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/cool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6007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681EF27-5BA2-4D7D-BC59-6843A7A38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04" b="5500"/>
          <a:stretch/>
        </p:blipFill>
        <p:spPr>
          <a:xfrm>
            <a:off x="7481083" y="1512000"/>
            <a:ext cx="3719534" cy="5239250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36915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/handbuch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6007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A78EDD-4FF2-4AE0-AA53-73839BD64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873" y="1512000"/>
            <a:ext cx="3591952" cy="4879124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268913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BF533D5-651C-40B6-937F-5FA65E07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Überblick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9EEAB-AE74-4E87-AF37-05F7568DAF74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/checkout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6A37B1-FD88-4A94-96A6-E92E6D6E494A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4382C3A-A059-425C-96C9-A20F9B57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5849"/>
            <a:ext cx="3172623" cy="4206059"/>
          </a:xfrm>
        </p:spPr>
        <p:txBody>
          <a:bodyPr>
            <a:normAutofit/>
          </a:bodyPr>
          <a:lstStyle/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Arbeitsblätter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Methoden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Lehrplan 21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Cool</a:t>
            </a:r>
          </a:p>
          <a:p>
            <a:pPr marL="228600" lvl="0" indent="-228600"/>
            <a:r>
              <a:rPr lang="de-CH" dirty="0">
                <a:solidFill>
                  <a:srgbClr val="77D1D4"/>
                </a:solidFill>
              </a:rPr>
              <a:t>Handbuch</a:t>
            </a:r>
          </a:p>
          <a:p>
            <a:pPr marL="228600" lvl="0" indent="-228600"/>
            <a:r>
              <a:rPr lang="de-CH" dirty="0">
                <a:solidFill>
                  <a:srgbClr val="EF7A44"/>
                </a:solidFill>
              </a:rPr>
              <a:t>Check-Out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4743B028-D39F-44D2-A73C-B6B916AD5AC5}"/>
              </a:ext>
            </a:extLst>
          </p:cNvPr>
          <p:cNvSpPr txBox="1">
            <a:spLocks/>
          </p:cNvSpPr>
          <p:nvPr/>
        </p:nvSpPr>
        <p:spPr>
          <a:xfrm>
            <a:off x="2663027" y="2355849"/>
            <a:ext cx="4341023" cy="420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800116" indent="-34290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23" indent="-22860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Materialien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Themen A-Z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Export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SPRINT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Newsletter</a:t>
            </a:r>
          </a:p>
          <a:p>
            <a:pPr marL="228600" indent="-228600"/>
            <a:r>
              <a:rPr lang="de-CH" dirty="0">
                <a:solidFill>
                  <a:srgbClr val="77D1D4"/>
                </a:solidFill>
              </a:rPr>
              <a:t>Programme | INFO QUEST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98903BF-A1D1-40D4-AA5E-5EAF018A1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49" y="1512000"/>
            <a:ext cx="4196275" cy="5270637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117510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Breitbild</PresentationFormat>
  <Paragraphs>326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Raleway</vt:lpstr>
      <vt:lpstr>Wingdings</vt:lpstr>
      <vt:lpstr>Office</vt:lpstr>
      <vt:lpstr>feel-ok.ch</vt:lpstr>
      <vt:lpstr>Ansprechgruppen</vt:lpstr>
      <vt:lpstr>Überblick</vt:lpstr>
      <vt:lpstr>Überblick</vt:lpstr>
      <vt:lpstr>Überblick</vt:lpstr>
      <vt:lpstr>Überblick</vt:lpstr>
      <vt:lpstr>Überblick</vt:lpstr>
      <vt:lpstr>Überblick</vt:lpstr>
      <vt:lpstr>Überblick</vt:lpstr>
      <vt:lpstr>Überblick</vt:lpstr>
      <vt:lpstr>Überblick</vt:lpstr>
      <vt:lpstr>Überblick</vt:lpstr>
      <vt:lpstr>Überblick</vt:lpstr>
      <vt:lpstr>Überblick</vt:lpstr>
      <vt:lpstr>Überblick</vt:lpstr>
      <vt:lpstr>Mehr als 100 Arbeitsblätter für die Schule</vt:lpstr>
      <vt:lpstr>Mehr als 100 Arbeitsblätter für die Schule</vt:lpstr>
      <vt:lpstr>Interaktive Methoden zur Jugendförderung</vt:lpstr>
      <vt:lpstr>Lehrplan 21 | Nützliche Instrumente</vt:lpstr>
      <vt:lpstr>«The best of…» für Jugendliche | Cool</vt:lpstr>
      <vt:lpstr>Handbuch | Vorschläge von Lehrpersonen</vt:lpstr>
      <vt:lpstr>Auch für junge Erwachsene</vt:lpstr>
      <vt:lpstr>Beiträge Jugendlicher für Jugendliche</vt:lpstr>
      <vt:lpstr>Flyers, Fragekarten und Visitenkarten</vt:lpstr>
      <vt:lpstr>Export-Funktion für Artikel</vt:lpstr>
      <vt:lpstr>Das Umfragetool SPRINT | In Kürze wissen, was Sache ist</vt:lpstr>
      <vt:lpstr>Ressourcen für Jugendliche und für Erwachsene</vt:lpstr>
      <vt:lpstr>Weitere 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Padlina</dc:creator>
  <cp:lastModifiedBy>Oliver Padlina</cp:lastModifiedBy>
  <cp:revision>32</cp:revision>
  <dcterms:created xsi:type="dcterms:W3CDTF">2019-07-23T07:01:38Z</dcterms:created>
  <dcterms:modified xsi:type="dcterms:W3CDTF">2019-07-26T13:23:45Z</dcterms:modified>
</cp:coreProperties>
</file>